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  <p:sldMasterId id="2147483704" r:id="rId2"/>
  </p:sldMasterIdLst>
  <p:notesMasterIdLst>
    <p:notesMasterId r:id="rId47"/>
  </p:notesMasterIdLst>
  <p:handoutMasterIdLst>
    <p:handoutMasterId r:id="rId48"/>
  </p:handoutMasterIdLst>
  <p:sldIdLst>
    <p:sldId id="577" r:id="rId3"/>
    <p:sldId id="589" r:id="rId4"/>
    <p:sldId id="562" r:id="rId5"/>
    <p:sldId id="505" r:id="rId6"/>
    <p:sldId id="513" r:id="rId7"/>
    <p:sldId id="597" r:id="rId8"/>
    <p:sldId id="598" r:id="rId9"/>
    <p:sldId id="523" r:id="rId10"/>
    <p:sldId id="522" r:id="rId11"/>
    <p:sldId id="524" r:id="rId12"/>
    <p:sldId id="624" r:id="rId13"/>
    <p:sldId id="527" r:id="rId14"/>
    <p:sldId id="599" r:id="rId15"/>
    <p:sldId id="600" r:id="rId16"/>
    <p:sldId id="601" r:id="rId17"/>
    <p:sldId id="602" r:id="rId18"/>
    <p:sldId id="604" r:id="rId19"/>
    <p:sldId id="529" r:id="rId20"/>
    <p:sldId id="649" r:id="rId21"/>
    <p:sldId id="650" r:id="rId22"/>
    <p:sldId id="532" r:id="rId23"/>
    <p:sldId id="605" r:id="rId24"/>
    <p:sldId id="606" r:id="rId25"/>
    <p:sldId id="533" r:id="rId26"/>
    <p:sldId id="648" r:id="rId27"/>
    <p:sldId id="566" r:id="rId28"/>
    <p:sldId id="579" r:id="rId29"/>
    <p:sldId id="607" r:id="rId30"/>
    <p:sldId id="582" r:id="rId31"/>
    <p:sldId id="609" r:id="rId32"/>
    <p:sldId id="567" r:id="rId33"/>
    <p:sldId id="546" r:id="rId34"/>
    <p:sldId id="570" r:id="rId35"/>
    <p:sldId id="571" r:id="rId36"/>
    <p:sldId id="531" r:id="rId37"/>
    <p:sldId id="619" r:id="rId38"/>
    <p:sldId id="651" r:id="rId39"/>
    <p:sldId id="652" r:id="rId40"/>
    <p:sldId id="583" r:id="rId41"/>
    <p:sldId id="621" r:id="rId42"/>
    <p:sldId id="585" r:id="rId43"/>
    <p:sldId id="622" r:id="rId44"/>
    <p:sldId id="620" r:id="rId45"/>
    <p:sldId id="623" r:id="rId46"/>
  </p:sldIdLst>
  <p:sldSz cx="9144000" cy="6858000" type="screen4x3"/>
  <p:notesSz cx="7102475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4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qiang Zhang" initials="ZZ" lastIdx="1" clrIdx="0">
    <p:extLst>
      <p:ext uri="{19B8F6BF-5375-455C-9EA6-DF929625EA0E}">
        <p15:presenceInfo xmlns:p15="http://schemas.microsoft.com/office/powerpoint/2012/main" userId="S-1-5-21-1390067357-1993962763-725345543-5551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598C2"/>
    <a:srgbClr val="A51B1B"/>
    <a:srgbClr val="1E4786"/>
    <a:srgbClr val="213D8E"/>
    <a:srgbClr val="FFCC00"/>
    <a:srgbClr val="CC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9EF09-6004-44B1-B8BA-D4CED8115053}" v="10" dt="2024-04-29T11:59:27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3" autoAdjust="0"/>
    <p:restoredTop sz="54751" autoAdjust="0"/>
  </p:normalViewPr>
  <p:slideViewPr>
    <p:cSldViewPr>
      <p:cViewPr varScale="1">
        <p:scale>
          <a:sx n="39" d="100"/>
          <a:sy n="39" d="100"/>
        </p:scale>
        <p:origin x="1858" y="43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126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811"/>
    </p:cViewPr>
  </p:sorterViewPr>
  <p:notesViewPr>
    <p:cSldViewPr>
      <p:cViewPr varScale="1">
        <p:scale>
          <a:sx n="59" d="100"/>
          <a:sy n="59" d="100"/>
        </p:scale>
        <p:origin x="-2712" y="-72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qiang Zhang" userId="c9e11dfa-4dba-40e4-97ab-452449f9b611" providerId="ADAL" clId="{0A86580E-1FBA-4D24-BFBD-226D449AD492}"/>
    <pc:docChg chg="delSld">
      <pc:chgData name="Zhiqiang Zhang" userId="c9e11dfa-4dba-40e4-97ab-452449f9b611" providerId="ADAL" clId="{0A86580E-1FBA-4D24-BFBD-226D449AD492}" dt="2023-03-21T13:03:51.401" v="0" actId="47"/>
      <pc:docMkLst>
        <pc:docMk/>
      </pc:docMkLst>
      <pc:sldChg chg="del">
        <pc:chgData name="Zhiqiang Zhang" userId="c9e11dfa-4dba-40e4-97ab-452449f9b611" providerId="ADAL" clId="{0A86580E-1FBA-4D24-BFBD-226D449AD492}" dt="2023-03-21T13:03:51.401" v="0" actId="47"/>
        <pc:sldMkLst>
          <pc:docMk/>
          <pc:sldMk cId="515109229" sldId="592"/>
        </pc:sldMkLst>
      </pc:sldChg>
    </pc:docChg>
  </pc:docChgLst>
  <pc:docChgLst>
    <pc:chgData name="Zhiqiang Zhang" userId="c9e11dfa-4dba-40e4-97ab-452449f9b611" providerId="ADAL" clId="{1799EF09-6004-44B1-B8BA-D4CED8115053}"/>
    <pc:docChg chg="undo custSel addSld delSld modSld sldOrd">
      <pc:chgData name="Zhiqiang Zhang" userId="c9e11dfa-4dba-40e4-97ab-452449f9b611" providerId="ADAL" clId="{1799EF09-6004-44B1-B8BA-D4CED8115053}" dt="2024-04-29T11:59:27.746" v="20"/>
      <pc:docMkLst>
        <pc:docMk/>
      </pc:docMkLst>
      <pc:sldChg chg="del">
        <pc:chgData name="Zhiqiang Zhang" userId="c9e11dfa-4dba-40e4-97ab-452449f9b611" providerId="ADAL" clId="{1799EF09-6004-44B1-B8BA-D4CED8115053}" dt="2024-04-29T11:59:25.272" v="19" actId="47"/>
        <pc:sldMkLst>
          <pc:docMk/>
          <pc:sldMk cId="75899722" sldId="537"/>
        </pc:sldMkLst>
      </pc:sldChg>
      <pc:sldChg chg="del">
        <pc:chgData name="Zhiqiang Zhang" userId="c9e11dfa-4dba-40e4-97ab-452449f9b611" providerId="ADAL" clId="{1799EF09-6004-44B1-B8BA-D4CED8115053}" dt="2024-04-29T11:57:11.007" v="18" actId="47"/>
        <pc:sldMkLst>
          <pc:docMk/>
          <pc:sldMk cId="2913104022" sldId="538"/>
        </pc:sldMkLst>
      </pc:sldChg>
      <pc:sldChg chg="add">
        <pc:chgData name="Zhiqiang Zhang" userId="c9e11dfa-4dba-40e4-97ab-452449f9b611" providerId="ADAL" clId="{1799EF09-6004-44B1-B8BA-D4CED8115053}" dt="2024-04-29T11:59:27.746" v="20"/>
        <pc:sldMkLst>
          <pc:docMk/>
          <pc:sldMk cId="3095023497" sldId="546"/>
        </pc:sldMkLst>
      </pc:sldChg>
      <pc:sldChg chg="add">
        <pc:chgData name="Zhiqiang Zhang" userId="c9e11dfa-4dba-40e4-97ab-452449f9b611" providerId="ADAL" clId="{1799EF09-6004-44B1-B8BA-D4CED8115053}" dt="2024-04-29T11:55:26.481" v="6"/>
        <pc:sldMkLst>
          <pc:docMk/>
          <pc:sldMk cId="3377881589" sldId="566"/>
        </pc:sldMkLst>
      </pc:sldChg>
      <pc:sldChg chg="add">
        <pc:chgData name="Zhiqiang Zhang" userId="c9e11dfa-4dba-40e4-97ab-452449f9b611" providerId="ADAL" clId="{1799EF09-6004-44B1-B8BA-D4CED8115053}" dt="2024-04-29T11:59:27.746" v="20"/>
        <pc:sldMkLst>
          <pc:docMk/>
          <pc:sldMk cId="2491895648" sldId="570"/>
        </pc:sldMkLst>
      </pc:sldChg>
      <pc:sldChg chg="add">
        <pc:chgData name="Zhiqiang Zhang" userId="c9e11dfa-4dba-40e4-97ab-452449f9b611" providerId="ADAL" clId="{1799EF09-6004-44B1-B8BA-D4CED8115053}" dt="2024-04-29T11:59:27.746" v="20"/>
        <pc:sldMkLst>
          <pc:docMk/>
          <pc:sldMk cId="1882465535" sldId="571"/>
        </pc:sldMkLst>
      </pc:sldChg>
      <pc:sldChg chg="add">
        <pc:chgData name="Zhiqiang Zhang" userId="c9e11dfa-4dba-40e4-97ab-452449f9b611" providerId="ADAL" clId="{1799EF09-6004-44B1-B8BA-D4CED8115053}" dt="2024-04-29T11:55:26.481" v="6"/>
        <pc:sldMkLst>
          <pc:docMk/>
          <pc:sldMk cId="1838402053" sldId="579"/>
        </pc:sldMkLst>
      </pc:sldChg>
      <pc:sldChg chg="addSp delSp modSp modAnim">
        <pc:chgData name="Zhiqiang Zhang" userId="c9e11dfa-4dba-40e4-97ab-452449f9b611" providerId="ADAL" clId="{1799EF09-6004-44B1-B8BA-D4CED8115053}" dt="2024-04-29T11:56:45.277" v="12"/>
        <pc:sldMkLst>
          <pc:docMk/>
          <pc:sldMk cId="1064019915" sldId="582"/>
        </pc:sldMkLst>
        <pc:picChg chg="add del mod">
          <ac:chgData name="Zhiqiang Zhang" userId="c9e11dfa-4dba-40e4-97ab-452449f9b611" providerId="ADAL" clId="{1799EF09-6004-44B1-B8BA-D4CED8115053}" dt="2024-04-29T11:56:42.276" v="10"/>
          <ac:picMkLst>
            <pc:docMk/>
            <pc:sldMk cId="1064019915" sldId="582"/>
            <ac:picMk id="4" creationId="{575D93A2-8F60-416F-18A2-94D33560453A}"/>
          </ac:picMkLst>
        </pc:picChg>
        <pc:picChg chg="add del mod">
          <ac:chgData name="Zhiqiang Zhang" userId="c9e11dfa-4dba-40e4-97ab-452449f9b611" providerId="ADAL" clId="{1799EF09-6004-44B1-B8BA-D4CED8115053}" dt="2024-04-29T11:56:45.277" v="12"/>
          <ac:picMkLst>
            <pc:docMk/>
            <pc:sldMk cId="1064019915" sldId="582"/>
            <ac:picMk id="5" creationId="{A608FAE5-2BE6-FD9C-6CD9-2F4B12F4F60B}"/>
          </ac:picMkLst>
        </pc:picChg>
      </pc:sldChg>
      <pc:sldChg chg="modSp mod">
        <pc:chgData name="Zhiqiang Zhang" userId="c9e11dfa-4dba-40e4-97ab-452449f9b611" providerId="ADAL" clId="{1799EF09-6004-44B1-B8BA-D4CED8115053}" dt="2024-04-29T11:45:49.947" v="4" actId="20577"/>
        <pc:sldMkLst>
          <pc:docMk/>
          <pc:sldMk cId="3086546933" sldId="589"/>
        </pc:sldMkLst>
        <pc:spChg chg="mod">
          <ac:chgData name="Zhiqiang Zhang" userId="c9e11dfa-4dba-40e4-97ab-452449f9b611" providerId="ADAL" clId="{1799EF09-6004-44B1-B8BA-D4CED8115053}" dt="2024-04-29T11:45:49.947" v="4" actId="20577"/>
          <ac:spMkLst>
            <pc:docMk/>
            <pc:sldMk cId="3086546933" sldId="589"/>
            <ac:spMk id="3" creationId="{00000000-0000-0000-0000-000000000000}"/>
          </ac:spMkLst>
        </pc:spChg>
      </pc:sldChg>
      <pc:sldChg chg="add ord">
        <pc:chgData name="Zhiqiang Zhang" userId="c9e11dfa-4dba-40e4-97ab-452449f9b611" providerId="ADAL" clId="{1799EF09-6004-44B1-B8BA-D4CED8115053}" dt="2024-04-29T11:55:41.372" v="8"/>
        <pc:sldMkLst>
          <pc:docMk/>
          <pc:sldMk cId="4057878821" sldId="605"/>
        </pc:sldMkLst>
      </pc:sldChg>
      <pc:sldChg chg="add ord">
        <pc:chgData name="Zhiqiang Zhang" userId="c9e11dfa-4dba-40e4-97ab-452449f9b611" providerId="ADAL" clId="{1799EF09-6004-44B1-B8BA-D4CED8115053}" dt="2024-04-29T11:55:41.372" v="8"/>
        <pc:sldMkLst>
          <pc:docMk/>
          <pc:sldMk cId="1307326088" sldId="606"/>
        </pc:sldMkLst>
      </pc:sldChg>
      <pc:sldChg chg="add">
        <pc:chgData name="Zhiqiang Zhang" userId="c9e11dfa-4dba-40e4-97ab-452449f9b611" providerId="ADAL" clId="{1799EF09-6004-44B1-B8BA-D4CED8115053}" dt="2024-04-29T11:57:00.026" v="17"/>
        <pc:sldMkLst>
          <pc:docMk/>
          <pc:sldMk cId="664138543" sldId="609"/>
        </pc:sldMkLst>
      </pc:sldChg>
      <pc:sldChg chg="addSp delSp modSp new del modAnim">
        <pc:chgData name="Zhiqiang Zhang" userId="c9e11dfa-4dba-40e4-97ab-452449f9b611" providerId="ADAL" clId="{1799EF09-6004-44B1-B8BA-D4CED8115053}" dt="2024-04-29T11:56:57.741" v="16" actId="47"/>
        <pc:sldMkLst>
          <pc:docMk/>
          <pc:sldMk cId="2277419776" sldId="653"/>
        </pc:sldMkLst>
        <pc:picChg chg="add del mod">
          <ac:chgData name="Zhiqiang Zhang" userId="c9e11dfa-4dba-40e4-97ab-452449f9b611" providerId="ADAL" clId="{1799EF09-6004-44B1-B8BA-D4CED8115053}" dt="2024-04-29T11:56:51.358" v="15"/>
          <ac:picMkLst>
            <pc:docMk/>
            <pc:sldMk cId="2277419776" sldId="653"/>
            <ac:picMk id="4" creationId="{1E71FA18-6763-BAC4-52CE-8010D78FAB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938" y="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/>
          <a:lstStyle>
            <a:lvl1pPr algn="r">
              <a:defRPr sz="1200"/>
            </a:lvl1pPr>
          </a:lstStyle>
          <a:p>
            <a:fld id="{C5B27C7E-EF25-4787-9DFC-7503EE361F14}" type="datetimeFigureOut">
              <a:rPr lang="en-GB" smtClean="0"/>
              <a:pPr/>
              <a:t>29/04/2024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938" y="9721852"/>
            <a:ext cx="3077951" cy="511175"/>
          </a:xfrm>
          <a:prstGeom prst="rect">
            <a:avLst/>
          </a:prstGeom>
        </p:spPr>
        <p:txBody>
          <a:bodyPr vert="horz" lIns="91442" tIns="45720" rIns="91442" bIns="45720" rtlCol="0" anchor="b"/>
          <a:lstStyle>
            <a:lvl1pPr algn="r">
              <a:defRPr sz="1200"/>
            </a:lvl1pPr>
          </a:lstStyle>
          <a:p>
            <a:fld id="{8EEF4AE0-6684-432A-AEBF-CC1B1E3BFAD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740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t" anchorCtr="0" compatLnSpc="1">
            <a:prstTxWarp prst="textNoShape">
              <a:avLst/>
            </a:prstTxWarp>
          </a:bodyPr>
          <a:lstStyle>
            <a:lvl1pPr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739" y="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t" anchorCtr="0" compatLnSpc="1">
            <a:prstTxWarp prst="textNoShape">
              <a:avLst/>
            </a:prstTxWarp>
          </a:bodyPr>
          <a:lstStyle>
            <a:lvl1pPr algn="r"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000" y="4861443"/>
            <a:ext cx="5208481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288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b" anchorCtr="0" compatLnSpc="1">
            <a:prstTxWarp prst="textNoShape">
              <a:avLst/>
            </a:prstTxWarp>
          </a:bodyPr>
          <a:lstStyle>
            <a:lvl1pPr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739" y="9722882"/>
            <a:ext cx="3077739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50" tIns="49526" rIns="99050" bIns="49526" numCol="1" anchor="b" anchorCtr="0" compatLnSpc="1">
            <a:prstTxWarp prst="textNoShape">
              <a:avLst/>
            </a:prstTxWarp>
          </a:bodyPr>
          <a:lstStyle>
            <a:lvl1pPr algn="r">
              <a:defRPr sz="1300" b="0"/>
            </a:lvl1pPr>
          </a:lstStyle>
          <a:p>
            <a:pPr>
              <a:defRPr/>
            </a:pPr>
            <a:fld id="{BAE7EB1C-4A5A-6040-AEA1-68B03BED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27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C25F35-1F76-8B4B-B4E7-5E36BCA034FB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1821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human body is a good electrical conductor, but unfortunately the electrical conductivity  varies with </a:t>
            </a:r>
            <a:r>
              <a:rPr lang="en-GB" b="1" dirty="0"/>
              <a:t>tissue type</a:t>
            </a:r>
            <a:r>
              <a:rPr lang="en-GB" dirty="0"/>
              <a:t>, thickness (Fig. 14),  physiological changes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439511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human body is a good electrical conductor, but unfortunately the electrical conductivity  varies with </a:t>
            </a:r>
            <a:r>
              <a:rPr lang="en-GB" b="1" dirty="0"/>
              <a:t>tissue type</a:t>
            </a:r>
            <a:r>
              <a:rPr lang="en-GB" dirty="0"/>
              <a:t>, thickness (Fig. 14),  physiological changes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2318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human body is a good electrical conductor, but unfortunately the electrical conductivity  varies with </a:t>
            </a:r>
            <a:r>
              <a:rPr lang="en-GB" b="1" dirty="0"/>
              <a:t>tissue type</a:t>
            </a:r>
            <a:r>
              <a:rPr lang="en-GB" dirty="0"/>
              <a:t>, thickness (Fig. 14),  physiological changes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18841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human body is a good electrical conductor, but unfortunately the electrical conductivity  varies with </a:t>
            </a:r>
            <a:r>
              <a:rPr lang="en-GB" b="1" dirty="0"/>
              <a:t>tissue type</a:t>
            </a:r>
            <a:r>
              <a:rPr lang="en-GB" dirty="0"/>
              <a:t>, thickness (Fig. 14),  physiological changes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53133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944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948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85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Window</a:t>
            </a:r>
          </a:p>
        </p:txBody>
      </p:sp>
    </p:spTree>
    <p:extLst>
      <p:ext uri="{BB962C8B-B14F-4D97-AF65-F5344CB8AC3E}">
        <p14:creationId xmlns:p14="http://schemas.microsoft.com/office/powerpoint/2010/main" val="1938018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The flexion-relaxation phenomenon. When </a:t>
            </a:r>
          </a:p>
          <a:p>
            <a:r>
              <a:rPr lang="en-GB" i="1" dirty="0"/>
              <a:t>slowly bending forward from an upright position, the</a:t>
            </a:r>
          </a:p>
          <a:p>
            <a:r>
              <a:rPr lang="en-GB" i="1" dirty="0"/>
              <a:t>back muscles (ch.1 </a:t>
            </a:r>
            <a:r>
              <a:rPr lang="en-GB" i="1" dirty="0" err="1"/>
              <a:t>multifidii</a:t>
            </a:r>
            <a:r>
              <a:rPr lang="en-GB" i="1" dirty="0"/>
              <a:t>) and hip extensors (</a:t>
            </a:r>
            <a:r>
              <a:rPr lang="en-GB" i="1" dirty="0" err="1"/>
              <a:t>ch.</a:t>
            </a:r>
            <a:r>
              <a:rPr lang="en-GB" i="1" dirty="0"/>
              <a:t> 2</a:t>
            </a:r>
          </a:p>
          <a:p>
            <a:r>
              <a:rPr lang="en-GB" i="1" dirty="0"/>
              <a:t>gluteus maximus) turn off at the most flexed position</a:t>
            </a:r>
          </a:p>
          <a:p>
            <a:r>
              <a:rPr lang="en-GB" i="1" dirty="0"/>
              <a:t>(dashed vertical line and video picture). The limb</a:t>
            </a:r>
          </a:p>
          <a:p>
            <a:r>
              <a:rPr lang="en-GB" i="1" dirty="0"/>
              <a:t>momentum is held by passive structures like ligaments.</a:t>
            </a:r>
          </a:p>
          <a:p>
            <a:r>
              <a:rPr lang="en-GB" i="1" dirty="0"/>
              <a:t>When slowly extending back, both muscles</a:t>
            </a:r>
          </a:p>
          <a:p>
            <a:r>
              <a:rPr lang="en-GB" i="1" dirty="0"/>
              <a:t>start firing again. Other synergists (</a:t>
            </a:r>
            <a:r>
              <a:rPr lang="en-GB" i="1" dirty="0" err="1"/>
              <a:t>ch.</a:t>
            </a:r>
            <a:r>
              <a:rPr lang="en-GB" i="1" dirty="0"/>
              <a:t> 3 hamstrings)</a:t>
            </a:r>
          </a:p>
          <a:p>
            <a:r>
              <a:rPr lang="en-GB" i="1" dirty="0"/>
              <a:t>are active all the time. Low back pain patients can lack</a:t>
            </a:r>
          </a:p>
          <a:p>
            <a:r>
              <a:rPr lang="en-GB" i="1" dirty="0"/>
              <a:t>this innervation silence due to dysfunction or pain.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524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Schematic illustration of the frequency shift towards lower</a:t>
            </a:r>
          </a:p>
          <a:p>
            <a:r>
              <a:rPr lang="en-GB" i="1" dirty="0"/>
              <a:t>frequencies in sustained contractions and calculation of the muscle</a:t>
            </a:r>
          </a:p>
          <a:p>
            <a:r>
              <a:rPr lang="en-GB" i="1" dirty="0"/>
              <a:t>fatigue index.</a:t>
            </a:r>
          </a:p>
          <a:p>
            <a:endParaRPr lang="en-GB" i="1" dirty="0"/>
          </a:p>
          <a:p>
            <a:r>
              <a:rPr lang="en-GB" i="1" dirty="0"/>
              <a:t>Typical test arrangement and findings for static back</a:t>
            </a:r>
          </a:p>
          <a:p>
            <a:r>
              <a:rPr lang="en-GB" i="1" dirty="0"/>
              <a:t>endurance tests: Median (A), Mean Frequency (B),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3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Ability to receive and respond to a stimuli</a:t>
            </a:r>
          </a:p>
        </p:txBody>
      </p:sp>
    </p:spTree>
    <p:extLst>
      <p:ext uri="{BB962C8B-B14F-4D97-AF65-F5344CB8AC3E}">
        <p14:creationId xmlns:p14="http://schemas.microsoft.com/office/powerpoint/2010/main" val="154520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27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24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80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07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01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89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926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human body is a good electrical conductor, but unfortunately the electrical conductivity  varies with </a:t>
            </a:r>
            <a:r>
              <a:rPr lang="en-GB" b="1" dirty="0"/>
              <a:t>tissue type</a:t>
            </a:r>
            <a:r>
              <a:rPr lang="en-GB" dirty="0"/>
              <a:t>, thickness (Fig. 14),  physiological changes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307448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581400"/>
            <a:ext cx="64008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762000" y="1371600"/>
            <a:ext cx="1524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3622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9624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5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3062"/>
            <a:ext cx="2394719" cy="6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 bwMode="auto">
          <a:xfrm>
            <a:off x="683568" y="1638531"/>
            <a:ext cx="540648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1E4786"/>
                </a:solidFill>
                <a:latin typeface="Tahoma"/>
                <a:cs typeface="Tahoma"/>
              </a:rPr>
              <a:t>School of Electronic and Electrical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dirty="0">
                <a:solidFill>
                  <a:srgbClr val="1E4786"/>
                </a:solidFill>
                <a:latin typeface="Tahoma"/>
                <a:cs typeface="Tahoma"/>
              </a:rPr>
              <a:t>Faculty of Engineering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rgbClr val="7030A0"/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rgbClr val="7030A0"/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25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45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/>
          </a:p>
        </p:txBody>
      </p:sp>
      <p:pic>
        <p:nvPicPr>
          <p:cNvPr id="9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5638800" y="1600200"/>
            <a:ext cx="35052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2600" y="3657600"/>
            <a:ext cx="33528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1828800"/>
            <a:ext cx="48006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9050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5052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20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48" y="68207"/>
            <a:ext cx="2160240" cy="61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 bwMode="auto">
          <a:xfrm>
            <a:off x="213437" y="75408"/>
            <a:ext cx="540648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1E4786"/>
                </a:solidFill>
                <a:latin typeface="Tahoma"/>
                <a:cs typeface="Tahoma"/>
              </a:rPr>
              <a:t>School of Electronic and Electrical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500" b="0" dirty="0">
                <a:solidFill>
                  <a:srgbClr val="1E4786"/>
                </a:solidFill>
                <a:latin typeface="Tahoma"/>
                <a:cs typeface="Tahoma"/>
              </a:rPr>
              <a:t>Faculty of Engineering and Physical Sciences</a:t>
            </a:r>
            <a:endParaRPr lang="en-US" sz="1500" b="0" dirty="0">
              <a:solidFill>
                <a:srgbClr val="1E4786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rgbClr val="7030A0"/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rgbClr val="7030A0"/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rgbClr val="7030A0"/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581400"/>
            <a:ext cx="64008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762000" y="1371600"/>
            <a:ext cx="1524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3622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9624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5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3062"/>
            <a:ext cx="2394719" cy="6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10" y="1153085"/>
            <a:ext cx="1803197" cy="120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027" y="1150494"/>
            <a:ext cx="1813560" cy="1207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14" y="1150494"/>
            <a:ext cx="1808378" cy="12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581400"/>
            <a:ext cx="64008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762000" y="1371600"/>
            <a:ext cx="1524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3622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962400" y="1371600"/>
            <a:ext cx="1524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5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3062"/>
            <a:ext cx="2394719" cy="68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10" y="1153085"/>
            <a:ext cx="1803197" cy="1202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027" y="1150494"/>
            <a:ext cx="1813560" cy="1207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14" y="1150494"/>
            <a:ext cx="1808378" cy="12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0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9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5638800" y="1600200"/>
            <a:ext cx="35052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62600" y="3657600"/>
            <a:ext cx="33528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1828800"/>
            <a:ext cx="48006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19050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505200" y="3657600"/>
            <a:ext cx="1524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69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cs typeface="Eurostile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20" name="Picture 2" descr="Image result for university of leeds green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648" y="68207"/>
            <a:ext cx="2160240" cy="61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 userDrawn="1"/>
        </p:nvSpPr>
        <p:spPr bwMode="auto">
          <a:xfrm>
            <a:off x="213437" y="75408"/>
            <a:ext cx="540648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rgbClr val="1E4786"/>
                </a:solidFill>
                <a:latin typeface="Tahoma"/>
                <a:cs typeface="Tahoma"/>
              </a:rPr>
              <a:t>School of Electronic and Electrical Engineering</a:t>
            </a:r>
          </a:p>
          <a:p>
            <a:pPr>
              <a:defRPr/>
            </a:pPr>
            <a:r>
              <a:rPr lang="en-GB" sz="1500" b="0" dirty="0">
                <a:solidFill>
                  <a:srgbClr val="1E4786"/>
                </a:solidFill>
                <a:latin typeface="Tahoma"/>
                <a:cs typeface="Tahoma"/>
              </a:rPr>
              <a:t>Faculty of Engineering and Physical Sciences</a:t>
            </a:r>
            <a:endParaRPr lang="en-US" sz="1500" b="0" dirty="0">
              <a:solidFill>
                <a:srgbClr val="1E4786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3448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1" r:id="rId3"/>
    <p:sldLayoutId id="2147483702" r:id="rId4"/>
    <p:sldLayoutId id="2147483703" r:id="rId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.zhang3@leeds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SuzMxQDmz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53197" y="3745718"/>
            <a:ext cx="7103179" cy="285163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Dr </a:t>
            </a:r>
            <a:r>
              <a:rPr lang="en-GB" dirty="0" err="1"/>
              <a:t>Zhiqiang</a:t>
            </a:r>
            <a:r>
              <a:rPr lang="en-GB" dirty="0"/>
              <a:t> Zhang</a:t>
            </a:r>
          </a:p>
          <a:p>
            <a:endParaRPr lang="en-GB" dirty="0"/>
          </a:p>
          <a:p>
            <a:r>
              <a:rPr lang="en-GB" dirty="0"/>
              <a:t>School of Electronic and Electrical Engineering</a:t>
            </a:r>
          </a:p>
          <a:p>
            <a:r>
              <a:rPr lang="en-GB" dirty="0"/>
              <a:t>School of Mechanical Engineering</a:t>
            </a:r>
          </a:p>
          <a:p>
            <a:r>
              <a:rPr lang="en-GB" dirty="0"/>
              <a:t>Faculty of Engineering and Physical Sciences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Email: </a:t>
            </a:r>
            <a:r>
              <a:rPr lang="en-GB" dirty="0">
                <a:hlinkClick r:id="rId3"/>
              </a:rPr>
              <a:t>z.zhang3@leeds.ac.uk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Room: EEE 1.69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2000" y="2590800"/>
            <a:ext cx="8024842" cy="1123952"/>
          </a:xfrm>
        </p:spPr>
        <p:txBody>
          <a:bodyPr>
            <a:normAutofit/>
          </a:bodyPr>
          <a:lstStyle/>
          <a:p>
            <a:r>
              <a:rPr lang="en-GB" dirty="0"/>
              <a:t>Physiological signal introduction and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2"/>
    </mc:Choice>
    <mc:Fallback xmlns="">
      <p:transition advTm="7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electrode 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surface EMG electrodes should be placed </a:t>
            </a:r>
          </a:p>
          <a:p>
            <a:pPr lvl="1"/>
            <a:r>
              <a:rPr lang="en-GB" dirty="0"/>
              <a:t>between the motor unit and the tendinous insertion of the muscle, </a:t>
            </a:r>
          </a:p>
          <a:p>
            <a:pPr lvl="1"/>
            <a:r>
              <a:rPr lang="en-GB" dirty="0"/>
              <a:t>along the longitudinal midline of the muscle</a:t>
            </a:r>
          </a:p>
          <a:p>
            <a:pPr lvl="1"/>
            <a:r>
              <a:rPr lang="en-GB" dirty="0"/>
              <a:t>Electrode alignment with the direction of muscle fibres to increase probability of detecting same signal</a:t>
            </a:r>
          </a:p>
          <a:p>
            <a:pPr lvl="1"/>
            <a:endParaRPr lang="en-GB" dirty="0"/>
          </a:p>
        </p:txBody>
      </p:sp>
      <p:pic>
        <p:nvPicPr>
          <p:cNvPr id="14338" name="Picture 2" descr="media/imag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9000"/>
            <a:ext cx="581532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4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the electrodes are arranged in this way, the detecting surfaces intersect most of the same muscle fibres, and as a result, an improved superimposed signal is observed.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52936"/>
            <a:ext cx="715835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the EMG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quality of the detected </a:t>
            </a:r>
            <a:r>
              <a:rPr lang="en-GB" dirty="0" err="1"/>
              <a:t>sEMG</a:t>
            </a:r>
            <a:r>
              <a:rPr lang="en-GB" dirty="0"/>
              <a:t> signal determines the usefulness of the information extracted from the </a:t>
            </a:r>
            <a:r>
              <a:rPr lang="en-GB" dirty="0" err="1"/>
              <a:t>sEMG</a:t>
            </a:r>
            <a:r>
              <a:rPr lang="en-GB" dirty="0"/>
              <a:t> signal.</a:t>
            </a:r>
          </a:p>
          <a:p>
            <a:endParaRPr lang="en-GB" dirty="0"/>
          </a:p>
          <a:p>
            <a:r>
              <a:rPr lang="en-GB" dirty="0"/>
              <a:t>It is of high importance to maximise the quality of the acquired signal.</a:t>
            </a:r>
          </a:p>
          <a:p>
            <a:endParaRPr lang="en-GB" dirty="0"/>
          </a:p>
          <a:p>
            <a:r>
              <a:rPr lang="en-GB" dirty="0"/>
              <a:t>The quality of the acquired signal depends on:</a:t>
            </a:r>
          </a:p>
          <a:p>
            <a:pPr lvl="1"/>
            <a:r>
              <a:rPr lang="en-GB" dirty="0"/>
              <a:t>Sensor location (upon the middle of muscle belly)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950489"/>
            <a:ext cx="3775210" cy="18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0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the EMG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quality of the detected </a:t>
            </a:r>
            <a:r>
              <a:rPr lang="en-GB" dirty="0" err="1"/>
              <a:t>sEMG</a:t>
            </a:r>
            <a:r>
              <a:rPr lang="en-GB" dirty="0"/>
              <a:t> signal determines the usefulness of the information extracted from the </a:t>
            </a:r>
            <a:r>
              <a:rPr lang="en-GB" dirty="0" err="1"/>
              <a:t>sEMG</a:t>
            </a:r>
            <a:r>
              <a:rPr lang="en-GB" dirty="0"/>
              <a:t> signal.</a:t>
            </a:r>
          </a:p>
          <a:p>
            <a:endParaRPr lang="en-GB" dirty="0"/>
          </a:p>
          <a:p>
            <a:r>
              <a:rPr lang="en-GB" dirty="0"/>
              <a:t>It is of high importance to maximise the quality of the acquired signal.</a:t>
            </a:r>
          </a:p>
          <a:p>
            <a:endParaRPr lang="en-GB" dirty="0"/>
          </a:p>
          <a:p>
            <a:r>
              <a:rPr lang="en-GB" dirty="0"/>
              <a:t>The quality of the acquired signal depends on:</a:t>
            </a:r>
          </a:p>
          <a:p>
            <a:pPr lvl="1"/>
            <a:r>
              <a:rPr lang="en-GB" dirty="0"/>
              <a:t>Sensor location (upon the middle of muscle belly)</a:t>
            </a:r>
          </a:p>
          <a:p>
            <a:pPr lvl="1"/>
            <a:r>
              <a:rPr lang="en-GB" dirty="0"/>
              <a:t>Tissue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20964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600200"/>
            <a:ext cx="6336704" cy="438782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82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the EMG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quality of the detected </a:t>
            </a:r>
            <a:r>
              <a:rPr lang="en-GB" dirty="0" err="1"/>
              <a:t>sEMG</a:t>
            </a:r>
            <a:r>
              <a:rPr lang="en-GB" dirty="0"/>
              <a:t> signal determines the usefulness of the information extracted from the </a:t>
            </a:r>
            <a:r>
              <a:rPr lang="en-GB" dirty="0" err="1"/>
              <a:t>sEMG</a:t>
            </a:r>
            <a:r>
              <a:rPr lang="en-GB" dirty="0"/>
              <a:t> signal.</a:t>
            </a:r>
          </a:p>
          <a:p>
            <a:endParaRPr lang="en-GB" dirty="0"/>
          </a:p>
          <a:p>
            <a:r>
              <a:rPr lang="en-GB" dirty="0"/>
              <a:t>It is of high importance to maximise the quality of the acquired signal.</a:t>
            </a:r>
          </a:p>
          <a:p>
            <a:endParaRPr lang="en-GB" dirty="0"/>
          </a:p>
          <a:p>
            <a:r>
              <a:rPr lang="en-GB" dirty="0"/>
              <a:t>The quality of the acquired signal depends on:</a:t>
            </a:r>
          </a:p>
          <a:p>
            <a:pPr lvl="1"/>
            <a:r>
              <a:rPr lang="en-GB" dirty="0"/>
              <a:t>Sensor location (upon the middle of muscle belly)</a:t>
            </a:r>
          </a:p>
          <a:p>
            <a:pPr lvl="1"/>
            <a:r>
              <a:rPr lang="en-GB" dirty="0"/>
              <a:t>Tissue characteristics</a:t>
            </a:r>
          </a:p>
          <a:p>
            <a:pPr lvl="1"/>
            <a:r>
              <a:rPr lang="en-GB" dirty="0"/>
              <a:t>Cross-talk from other muscles</a:t>
            </a:r>
          </a:p>
        </p:txBody>
      </p:sp>
    </p:spTree>
    <p:extLst>
      <p:ext uri="{BB962C8B-B14F-4D97-AF65-F5344CB8AC3E}">
        <p14:creationId xmlns:p14="http://schemas.microsoft.com/office/powerpoint/2010/main" val="29411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forearm mus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7"/>
            <a:ext cx="7200800" cy="47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4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influencing the EMG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quality of the detected </a:t>
            </a:r>
            <a:r>
              <a:rPr lang="en-GB" dirty="0" err="1"/>
              <a:t>sEMG</a:t>
            </a:r>
            <a:r>
              <a:rPr lang="en-GB" dirty="0"/>
              <a:t> signal determines the usefulness of the information extracted from the </a:t>
            </a:r>
            <a:r>
              <a:rPr lang="en-GB" dirty="0" err="1"/>
              <a:t>sEMG</a:t>
            </a:r>
            <a:r>
              <a:rPr lang="en-GB" dirty="0"/>
              <a:t> signal.</a:t>
            </a:r>
          </a:p>
          <a:p>
            <a:endParaRPr lang="en-GB" dirty="0"/>
          </a:p>
          <a:p>
            <a:r>
              <a:rPr lang="en-GB" dirty="0"/>
              <a:t>It is of high importance to maximise the quality of the acquired signal.</a:t>
            </a:r>
          </a:p>
          <a:p>
            <a:endParaRPr lang="en-GB" dirty="0"/>
          </a:p>
          <a:p>
            <a:r>
              <a:rPr lang="en-GB" dirty="0"/>
              <a:t>The quality of the acquired signal depends on:</a:t>
            </a:r>
          </a:p>
          <a:p>
            <a:pPr lvl="1"/>
            <a:r>
              <a:rPr lang="en-GB" dirty="0"/>
              <a:t>Sensor location (upon the middle of muscle belly)</a:t>
            </a:r>
          </a:p>
          <a:p>
            <a:pPr lvl="1"/>
            <a:r>
              <a:rPr lang="en-GB" dirty="0"/>
              <a:t>Tissue characteristics</a:t>
            </a:r>
          </a:p>
          <a:p>
            <a:pPr lvl="1"/>
            <a:r>
              <a:rPr lang="en-GB" dirty="0"/>
              <a:t>Cross-talk from other muscles</a:t>
            </a:r>
          </a:p>
          <a:p>
            <a:pPr lvl="1"/>
            <a:r>
              <a:rPr lang="en-GB" dirty="0"/>
              <a:t>Noise contamination</a:t>
            </a:r>
          </a:p>
        </p:txBody>
      </p:sp>
    </p:spTree>
    <p:extLst>
      <p:ext uri="{BB962C8B-B14F-4D97-AF65-F5344CB8AC3E}">
        <p14:creationId xmlns:p14="http://schemas.microsoft.com/office/powerpoint/2010/main" val="186207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EMG signal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0270" y="4615944"/>
            <a:ext cx="5356212" cy="1480056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>
                <a:solidFill>
                  <a:srgbClr val="FF0000"/>
                </a:solidFill>
              </a:rPr>
              <a:t>Time-Frequency Analysis:</a:t>
            </a:r>
          </a:p>
          <a:p>
            <a:r>
              <a:rPr lang="en-GB" dirty="0"/>
              <a:t>Short-time Fourier Transform</a:t>
            </a:r>
          </a:p>
          <a:p>
            <a:r>
              <a:rPr lang="en-GB" dirty="0"/>
              <a:t>Wavelet Transform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88024" y="1612672"/>
            <a:ext cx="3822576" cy="325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</a:rPr>
              <a:t>Frequency Domain</a:t>
            </a:r>
          </a:p>
          <a:p>
            <a:r>
              <a:rPr lang="en-GB" b="0" kern="0" dirty="0"/>
              <a:t>FFT Analysis</a:t>
            </a:r>
          </a:p>
          <a:p>
            <a:r>
              <a:rPr lang="en-US" altLang="en-US" b="0" kern="0" dirty="0"/>
              <a:t>Frequency spectrum</a:t>
            </a:r>
          </a:p>
          <a:p>
            <a:r>
              <a:rPr lang="en-US" altLang="en-US" i="1" kern="0" dirty="0">
                <a:solidFill>
                  <a:srgbClr val="00B050"/>
                </a:solidFill>
              </a:rPr>
              <a:t>Mean frequency</a:t>
            </a:r>
          </a:p>
          <a:p>
            <a:r>
              <a:rPr lang="en-US" altLang="en-US" i="1" kern="0" dirty="0">
                <a:solidFill>
                  <a:srgbClr val="00B050"/>
                </a:solidFill>
              </a:rPr>
              <a:t>Median frequency </a:t>
            </a:r>
          </a:p>
          <a:p>
            <a:pPr marL="0" indent="0">
              <a:buFont typeface="Wingdings" charset="2"/>
              <a:buNone/>
            </a:pPr>
            <a:endParaRPr lang="en-GB" b="0" kern="0" dirty="0"/>
          </a:p>
          <a:p>
            <a:pPr marL="0" indent="0">
              <a:buFont typeface="Wingdings" charset="2"/>
              <a:buNone/>
            </a:pPr>
            <a:endParaRPr lang="en-GB" b="0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5800" y="1752600"/>
            <a:ext cx="382257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charset="2"/>
              <a:buChar char="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40000"/>
              <a:buFont typeface="Wingdings" charset="2"/>
              <a:buChar char=""/>
              <a:defRPr sz="1800">
                <a:solidFill>
                  <a:srgbClr val="7030A0"/>
                </a:solidFill>
                <a:latin typeface="+mn-lt"/>
                <a:ea typeface="+mn-ea"/>
                <a:cs typeface="Eurostile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GB" b="1" kern="0" dirty="0">
                <a:solidFill>
                  <a:srgbClr val="FF0000"/>
                </a:solidFill>
              </a:rPr>
              <a:t>Time Domain</a:t>
            </a:r>
          </a:p>
          <a:p>
            <a:r>
              <a:rPr lang="en-GB" b="0" kern="0" dirty="0"/>
              <a:t>Rectification</a:t>
            </a:r>
          </a:p>
          <a:p>
            <a:r>
              <a:rPr lang="en-GB" b="0" kern="0" dirty="0"/>
              <a:t>Smoothing</a:t>
            </a:r>
          </a:p>
          <a:p>
            <a:r>
              <a:rPr lang="en-GB" b="0" kern="0" dirty="0"/>
              <a:t>Filtering</a:t>
            </a:r>
          </a:p>
          <a:p>
            <a:r>
              <a:rPr lang="en-GB" b="0" kern="0" dirty="0"/>
              <a:t>Amplitude Normalization</a:t>
            </a:r>
          </a:p>
          <a:p>
            <a:r>
              <a:rPr lang="en-GB" b="0" kern="0" dirty="0"/>
              <a:t>…</a:t>
            </a:r>
          </a:p>
          <a:p>
            <a:pPr marL="0" indent="0">
              <a:buFont typeface="Wingdings" charset="2"/>
              <a:buNone/>
            </a:pPr>
            <a:endParaRPr lang="en-GB" b="0" kern="0" dirty="0"/>
          </a:p>
          <a:p>
            <a:pPr marL="0" indent="0">
              <a:buFont typeface="Wingdings" charset="2"/>
              <a:buNone/>
            </a:pPr>
            <a:r>
              <a:rPr lang="en-GB" b="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75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Domain Vs 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Fourier Transformations</a:t>
            </a:r>
          </a:p>
          <a:p>
            <a:pPr lvl="1"/>
            <a:r>
              <a:rPr lang="en-GB" dirty="0"/>
              <a:t>a signal can be considered as a summation of sine waves with different frequency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FFT algorithm can be described as a decomposition of the EMG signal to its underlying sinus contents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05064"/>
            <a:ext cx="791846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Contractility</a:t>
            </a:r>
          </a:p>
          <a:p>
            <a:endParaRPr lang="en-GB" dirty="0"/>
          </a:p>
          <a:p>
            <a:r>
              <a:rPr lang="en-GB" dirty="0"/>
              <a:t>Extensibility</a:t>
            </a:r>
          </a:p>
          <a:p>
            <a:endParaRPr lang="en-GB" dirty="0"/>
          </a:p>
          <a:p>
            <a:r>
              <a:rPr lang="en-GB" dirty="0"/>
              <a:t>Excitability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447800"/>
            <a:ext cx="49625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urierSeriesSquareWave">
            <a:extLst>
              <a:ext uri="{FF2B5EF4-FFF2-40B4-BE49-F238E27FC236}">
                <a16:creationId xmlns:a16="http://schemas.microsoft.com/office/drawing/2014/main" id="{40C4456E-C8EA-4BB4-8D07-FA7A0E8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03863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 f(x)=4/pisum_(n=1,3,5,...)^infty1/nsin((npix)/L).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828184"/>
            <a:ext cx="3644358" cy="92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18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Domain: Rectification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Only positive values are analysed	</a:t>
            </a:r>
          </a:p>
          <a:p>
            <a:endParaRPr lang="en-GB" dirty="0"/>
          </a:p>
          <a:p>
            <a:r>
              <a:rPr lang="en-GB" dirty="0"/>
              <a:t>Half-wave rectification</a:t>
            </a:r>
          </a:p>
          <a:p>
            <a:pPr lvl="1"/>
            <a:r>
              <a:rPr lang="en-GB" dirty="0"/>
              <a:t>all negative data is discarded</a:t>
            </a:r>
          </a:p>
          <a:p>
            <a:pPr lvl="1"/>
            <a:r>
              <a:rPr lang="en-GB" dirty="0"/>
              <a:t> positive data is kept.</a:t>
            </a:r>
          </a:p>
          <a:p>
            <a:endParaRPr lang="en-GB" dirty="0"/>
          </a:p>
          <a:p>
            <a:r>
              <a:rPr lang="en-GB" dirty="0"/>
              <a:t>Full-wave rectification</a:t>
            </a:r>
          </a:p>
          <a:p>
            <a:pPr lvl="1"/>
            <a:r>
              <a:rPr lang="en-GB" dirty="0"/>
              <a:t>the absolute value of each data point is used</a:t>
            </a:r>
          </a:p>
          <a:p>
            <a:endParaRPr lang="en-GB" dirty="0"/>
          </a:p>
          <a:p>
            <a:r>
              <a:rPr lang="en-GB" dirty="0"/>
              <a:t>Full-wave is preferred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42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" y="1600200"/>
            <a:ext cx="8828571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78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00808"/>
            <a:ext cx="8828571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Outline the mean trend of signal development </a:t>
            </a:r>
          </a:p>
          <a:p>
            <a:pPr lvl="1"/>
            <a:r>
              <a:rPr lang="en-GB" dirty="0"/>
              <a:t>cutting away steep amplitude spikes</a:t>
            </a:r>
          </a:p>
          <a:p>
            <a:pPr lvl="1"/>
            <a:r>
              <a:rPr lang="en-GB" dirty="0"/>
              <a:t>Receiving a amplitude envelop</a:t>
            </a:r>
          </a:p>
          <a:p>
            <a:pPr lvl="1"/>
            <a:endParaRPr lang="en-GB" dirty="0"/>
          </a:p>
          <a:p>
            <a:r>
              <a:rPr lang="en-GB" dirty="0"/>
              <a:t>Moving average </a:t>
            </a:r>
          </a:p>
          <a:p>
            <a:endParaRPr lang="en-GB" dirty="0"/>
          </a:p>
          <a:p>
            <a:r>
              <a:rPr lang="en-GB" dirty="0"/>
              <a:t>Root mean square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937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Moving Window</a:t>
            </a:r>
            <a:endParaRPr lang="en-GB" dirty="0"/>
          </a:p>
        </p:txBody>
      </p:sp>
      <p:pic>
        <p:nvPicPr>
          <p:cNvPr id="1026" name="Picture 2" descr="Using Moving and Tumbling Windows to Highlight Trends | Tanzu Observability 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4" y="1916832"/>
            <a:ext cx="7254875" cy="51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60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" y="2312501"/>
            <a:ext cx="8540539" cy="4578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0200"/>
                <a:ext cx="7924800" cy="4343400"/>
              </a:xfrm>
            </p:spPr>
            <p:txBody>
              <a:bodyPr/>
              <a:lstStyle/>
              <a:p>
                <a:r>
                  <a:rPr lang="en-GB" dirty="0"/>
                  <a:t>For any signal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=1,2,3 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 the M point mean average is 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=1,2,..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0200"/>
                <a:ext cx="7924800" cy="4343400"/>
              </a:xfrm>
              <a:blipFill rotWithShape="0">
                <a:blip r:embed="rId3"/>
                <a:stretch>
                  <a:fillRect l="-846" t="-4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8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" y="1600200"/>
            <a:ext cx="8223109" cy="4408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00808"/>
            <a:ext cx="8828571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02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980728"/>
            <a:ext cx="685036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28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rectification and moving average???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healthy well organized muscle in regular conditions turns off if it is not needed anymore. </a:t>
            </a:r>
          </a:p>
          <a:p>
            <a:endParaRPr lang="en-GB" dirty="0"/>
          </a:p>
          <a:p>
            <a:r>
              <a:rPr lang="en-GB" dirty="0"/>
              <a:t>If it still stays on, it is an indicator for </a:t>
            </a:r>
          </a:p>
          <a:p>
            <a:pPr lvl="1"/>
            <a:r>
              <a:rPr lang="en-GB" dirty="0"/>
              <a:t>active muscle spasm, </a:t>
            </a:r>
          </a:p>
          <a:p>
            <a:pPr lvl="1"/>
            <a:r>
              <a:rPr lang="en-GB" dirty="0"/>
              <a:t>reflex induced (e.g. pain) </a:t>
            </a:r>
            <a:r>
              <a:rPr lang="en-GB" dirty="0" err="1"/>
              <a:t>hypertonus</a:t>
            </a:r>
            <a:endParaRPr lang="en-GB" dirty="0"/>
          </a:p>
          <a:p>
            <a:pPr lvl="1"/>
            <a:r>
              <a:rPr lang="en-GB" dirty="0"/>
              <a:t> joint instability </a:t>
            </a:r>
          </a:p>
          <a:p>
            <a:pPr lvl="1"/>
            <a:r>
              <a:rPr lang="en-GB" dirty="0"/>
              <a:t>behavioural disuse (stress, bad muscle coordination).</a:t>
            </a:r>
          </a:p>
        </p:txBody>
      </p:sp>
    </p:spTree>
    <p:extLst>
      <p:ext uri="{BB962C8B-B14F-4D97-AF65-F5344CB8AC3E}">
        <p14:creationId xmlns:p14="http://schemas.microsoft.com/office/powerpoint/2010/main" val="106401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in skeletal muscle contraction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Image result for muscle cont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551" b="68477"/>
          <a:stretch/>
        </p:blipFill>
        <p:spPr bwMode="auto">
          <a:xfrm>
            <a:off x="209125" y="1447800"/>
            <a:ext cx="9063806" cy="30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uscle cont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5" t="71033" r="-1" b="2618"/>
          <a:stretch/>
        </p:blipFill>
        <p:spPr bwMode="auto">
          <a:xfrm>
            <a:off x="682158" y="4451818"/>
            <a:ext cx="7627283" cy="23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401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971600" y="1628800"/>
            <a:ext cx="6246656" cy="1598240"/>
            <a:chOff x="713062" y="2420888"/>
            <a:chExt cx="7565476" cy="227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062" y="2420888"/>
              <a:ext cx="7565476" cy="22733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 bwMode="auto">
            <a:xfrm>
              <a:off x="4572000" y="3933056"/>
              <a:ext cx="504056" cy="43204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2373"/>
          <a:stretch/>
        </p:blipFill>
        <p:spPr>
          <a:xfrm>
            <a:off x="1007546" y="3573016"/>
            <a:ext cx="601365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Spectrum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47800"/>
            <a:ext cx="5358023" cy="3171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9" y="4437112"/>
            <a:ext cx="8467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2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63" y="1847850"/>
            <a:ext cx="6010112" cy="3525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419872" y="5445224"/>
            <a:ext cx="172819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Hz</a:t>
            </a:r>
          </a:p>
        </p:txBody>
      </p:sp>
      <p:sp>
        <p:nvSpPr>
          <p:cNvPr id="7" name="Rectangle 6"/>
          <p:cNvSpPr/>
          <p:nvPr/>
        </p:nvSpPr>
        <p:spPr bwMode="auto">
          <a:xfrm rot="16200000">
            <a:off x="107504" y="3284984"/>
            <a:ext cx="1728192" cy="288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095023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2884"/>
          <a:stretch/>
        </p:blipFill>
        <p:spPr>
          <a:xfrm>
            <a:off x="230719" y="1600200"/>
            <a:ext cx="7344816" cy="5055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905" y="-670"/>
            <a:ext cx="3747133" cy="2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95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33999"/>
            <a:ext cx="6140075" cy="3601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15" y="858792"/>
            <a:ext cx="7056784" cy="59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5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Fatigue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can be used to identify weak muscles. The most famous application of frequency shifts is in the analysis of low back pain patient</a:t>
            </a:r>
          </a:p>
          <a:p>
            <a:endParaRPr lang="en-GB" dirty="0"/>
          </a:p>
          <a:p>
            <a:r>
              <a:rPr lang="en-GB" dirty="0"/>
              <a:t>it can be used to prove the efficiency of strength training exercises</a:t>
            </a:r>
          </a:p>
          <a:p>
            <a:pPr lvl="1"/>
            <a:r>
              <a:rPr lang="en-GB" dirty="0"/>
              <a:t>Training induced short term fatigue is the preliminary condition for muscle growth</a:t>
            </a:r>
          </a:p>
        </p:txBody>
      </p:sp>
    </p:spTree>
    <p:extLst>
      <p:ext uri="{BB962C8B-B14F-4D97-AF65-F5344CB8AC3E}">
        <p14:creationId xmlns:p14="http://schemas.microsoft.com/office/powerpoint/2010/main" val="673307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20888"/>
            <a:ext cx="8371824" cy="3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5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(previous example paper)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John is doing some push up and the table below is the median frequency and corresponding mean frequency of his Biceps </a:t>
            </a:r>
            <a:r>
              <a:rPr lang="en-GB" dirty="0" err="1"/>
              <a:t>Brachii</a:t>
            </a:r>
            <a:r>
              <a:rPr lang="en-GB" dirty="0"/>
              <a:t> muscle during the exercises.  Please identify at which five columns are most likely the fatigue happens and why?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771900"/>
            <a:ext cx="86391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05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8" y="1844824"/>
            <a:ext cx="7525923" cy="45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1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EMG to control prosthetic arm</a:t>
            </a:r>
          </a:p>
        </p:txBody>
      </p:sp>
      <p:pic>
        <p:nvPicPr>
          <p:cNvPr id="4" name="LSuzMxQDmzg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9592" y="1628800"/>
            <a:ext cx="652872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EMG basic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28800"/>
            <a:ext cx="5478760" cy="4343400"/>
          </a:xfrm>
        </p:spPr>
        <p:txBody>
          <a:bodyPr/>
          <a:lstStyle/>
          <a:p>
            <a:r>
              <a:rPr lang="en-GB" dirty="0"/>
              <a:t>Motor unit</a:t>
            </a:r>
          </a:p>
          <a:p>
            <a:pPr lvl="1"/>
            <a:r>
              <a:rPr lang="en-GB" sz="2000" dirty="0"/>
              <a:t>The smallest functional unit to describe the neural control of the muscular contraction process</a:t>
            </a:r>
          </a:p>
          <a:p>
            <a:pPr lvl="1"/>
            <a:r>
              <a:rPr lang="en-GB" sz="2000" b="1" i="1" dirty="0">
                <a:solidFill>
                  <a:srgbClr val="FF0000"/>
                </a:solidFill>
              </a:rPr>
              <a:t>The motor neuron</a:t>
            </a:r>
            <a:r>
              <a:rPr lang="en-GB" sz="2000" dirty="0"/>
              <a:t>, situated in the spinal cord, has a long axon which goes to the muscle. </a:t>
            </a:r>
          </a:p>
          <a:p>
            <a:pPr lvl="1"/>
            <a:r>
              <a:rPr lang="en-GB" sz="2000" dirty="0"/>
              <a:t>Each axon splits up into a number of branches each of which ends on a motor endplate on a muscle fibre. </a:t>
            </a:r>
          </a:p>
          <a:p>
            <a:pPr lvl="1"/>
            <a:r>
              <a:rPr lang="en-GB" sz="2000" dirty="0"/>
              <a:t>Ensemble of a motor neuron and the muscle fibres it innervates is called the motor unit.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170" y="1628800"/>
            <a:ext cx="3944830" cy="40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7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complex EMG signal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 or data driven based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Neuromuscular-skeletal model based </a:t>
            </a:r>
          </a:p>
        </p:txBody>
      </p:sp>
    </p:spTree>
    <p:extLst>
      <p:ext uri="{BB962C8B-B14F-4D97-AF65-F5344CB8AC3E}">
        <p14:creationId xmlns:p14="http://schemas.microsoft.com/office/powerpoint/2010/main" val="1971695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8600" y="1982077"/>
            <a:ext cx="1944216" cy="864096"/>
            <a:chOff x="683568" y="1988840"/>
            <a:chExt cx="1944216" cy="864096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55576" y="1988840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EMG Signal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53056" y="1998627"/>
            <a:ext cx="4268672" cy="864096"/>
            <a:chOff x="683568" y="1988840"/>
            <a:chExt cx="1944216" cy="864096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988840"/>
              <a:ext cx="18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Time Domain features</a:t>
              </a:r>
            </a:p>
            <a:p>
              <a:pPr algn="ctr"/>
              <a:r>
                <a:rPr lang="en-GB" sz="2200" dirty="0"/>
                <a:t>Frequency Domain features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20272" y="2924944"/>
            <a:ext cx="1944216" cy="864096"/>
            <a:chOff x="683568" y="1988840"/>
            <a:chExt cx="1944216" cy="864096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5576" y="2190055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Training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49520" y="4005064"/>
            <a:ext cx="1944216" cy="864096"/>
            <a:chOff x="683568" y="1988840"/>
            <a:chExt cx="1944216" cy="864096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5576" y="2132856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03497" y="4081355"/>
            <a:ext cx="1944216" cy="864096"/>
            <a:chOff x="683568" y="1988840"/>
            <a:chExt cx="1944216" cy="864096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576" y="2132856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Controller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7474" y="4081355"/>
            <a:ext cx="1944216" cy="898722"/>
            <a:chOff x="683568" y="1988840"/>
            <a:chExt cx="1944216" cy="898722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4904" y="2056565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Prosthetic device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 bwMode="auto">
          <a:xfrm>
            <a:off x="2239804" y="2430675"/>
            <a:ext cx="27935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273698" y="4513403"/>
            <a:ext cx="27935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598154" y="4496497"/>
            <a:ext cx="27935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36" name="Elbow Connector 35"/>
          <p:cNvCxnSpPr>
            <a:endCxn id="15" idx="0"/>
          </p:cNvCxnSpPr>
          <p:nvPr/>
        </p:nvCxnSpPr>
        <p:spPr bwMode="auto">
          <a:xfrm>
            <a:off x="6821728" y="2430675"/>
            <a:ext cx="1170652" cy="494269"/>
          </a:xfrm>
          <a:prstGeom prst="bentConnector2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Elbow Connector 37"/>
          <p:cNvCxnSpPr>
            <a:stCxn id="15" idx="2"/>
            <a:endCxn id="18" idx="3"/>
          </p:cNvCxnSpPr>
          <p:nvPr/>
        </p:nvCxnSpPr>
        <p:spPr bwMode="auto">
          <a:xfrm rot="5400000">
            <a:off x="7119022" y="3563754"/>
            <a:ext cx="648072" cy="1098644"/>
          </a:xfrm>
          <a:prstGeom prst="bentConnector2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5849620" y="2862723"/>
            <a:ext cx="0" cy="11423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itle 1"/>
          <p:cNvSpPr txBox="1">
            <a:spLocks/>
          </p:cNvSpPr>
          <p:nvPr/>
        </p:nvSpPr>
        <p:spPr bwMode="auto">
          <a:xfrm>
            <a:off x="257474" y="929029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E4786"/>
                </a:solidFill>
                <a:latin typeface="Tahoma"/>
                <a:ea typeface="+mj-ea"/>
                <a:cs typeface="Tahom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GB" kern="0" dirty="0"/>
              <a:t>AI based</a:t>
            </a:r>
          </a:p>
        </p:txBody>
      </p:sp>
    </p:spTree>
    <p:extLst>
      <p:ext uri="{BB962C8B-B14F-4D97-AF65-F5344CB8AC3E}">
        <p14:creationId xmlns:p14="http://schemas.microsoft.com/office/powerpoint/2010/main" val="366319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8600" y="1982077"/>
            <a:ext cx="1944216" cy="864096"/>
            <a:chOff x="683568" y="1988840"/>
            <a:chExt cx="1944216" cy="864096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55576" y="1988840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EMG Signal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53056" y="1998627"/>
            <a:ext cx="4268672" cy="864096"/>
            <a:chOff x="683568" y="1988840"/>
            <a:chExt cx="1944216" cy="864096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988840"/>
              <a:ext cx="18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Time Domain features</a:t>
              </a:r>
            </a:p>
            <a:p>
              <a:pPr algn="ctr"/>
              <a:r>
                <a:rPr lang="en-GB" sz="2200" dirty="0"/>
                <a:t>Frequency Domain features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20272" y="2924944"/>
            <a:ext cx="1944216" cy="864096"/>
            <a:chOff x="683568" y="1988840"/>
            <a:chExt cx="1944216" cy="864096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5576" y="2190055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Training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49520" y="4005064"/>
            <a:ext cx="1944216" cy="864096"/>
            <a:chOff x="683568" y="1988840"/>
            <a:chExt cx="1944216" cy="864096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5576" y="2132856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AI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03497" y="4081355"/>
            <a:ext cx="1944216" cy="864096"/>
            <a:chOff x="683568" y="1988840"/>
            <a:chExt cx="1944216" cy="864096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576" y="2132856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Controller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7474" y="4081355"/>
            <a:ext cx="1944216" cy="898722"/>
            <a:chOff x="683568" y="1988840"/>
            <a:chExt cx="1944216" cy="898722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683568" y="1988840"/>
              <a:ext cx="1944216" cy="86409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4904" y="2056565"/>
              <a:ext cx="18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Prosthetic device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 bwMode="auto">
          <a:xfrm>
            <a:off x="2239804" y="2430675"/>
            <a:ext cx="27935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273698" y="4513403"/>
            <a:ext cx="27935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598154" y="4496497"/>
            <a:ext cx="27935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36" name="Elbow Connector 35"/>
          <p:cNvCxnSpPr>
            <a:endCxn id="15" idx="0"/>
          </p:cNvCxnSpPr>
          <p:nvPr/>
        </p:nvCxnSpPr>
        <p:spPr bwMode="auto">
          <a:xfrm>
            <a:off x="6821728" y="2430675"/>
            <a:ext cx="1170652" cy="494269"/>
          </a:xfrm>
          <a:prstGeom prst="bentConnector2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Elbow Connector 37"/>
          <p:cNvCxnSpPr>
            <a:stCxn id="15" idx="2"/>
            <a:endCxn id="18" idx="3"/>
          </p:cNvCxnSpPr>
          <p:nvPr/>
        </p:nvCxnSpPr>
        <p:spPr bwMode="auto">
          <a:xfrm rot="5400000">
            <a:off x="7119022" y="3563754"/>
            <a:ext cx="648072" cy="1098644"/>
          </a:xfrm>
          <a:prstGeom prst="bentConnector2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5849620" y="2862723"/>
            <a:ext cx="0" cy="11423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itle 1"/>
          <p:cNvSpPr txBox="1">
            <a:spLocks/>
          </p:cNvSpPr>
          <p:nvPr/>
        </p:nvSpPr>
        <p:spPr bwMode="auto">
          <a:xfrm>
            <a:off x="257474" y="929029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E4786"/>
                </a:solidFill>
                <a:latin typeface="Tahoma"/>
                <a:ea typeface="+mj-ea"/>
                <a:cs typeface="Tahom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GB" kern="0" dirty="0"/>
              <a:t>AI based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23806" y="1959960"/>
            <a:ext cx="5908519" cy="4242792"/>
            <a:chOff x="2423806" y="1959960"/>
            <a:chExt cx="5908519" cy="4242792"/>
          </a:xfrm>
        </p:grpSpPr>
        <p:sp>
          <p:nvSpPr>
            <p:cNvPr id="2" name="Diagonal Stripe 1"/>
            <p:cNvSpPr/>
            <p:nvPr/>
          </p:nvSpPr>
          <p:spPr bwMode="auto">
            <a:xfrm rot="5400000">
              <a:off x="3256670" y="1127096"/>
              <a:ext cx="4242792" cy="5908519"/>
            </a:xfrm>
            <a:prstGeom prst="diagStripe">
              <a:avLst>
                <a:gd name="adj" fmla="val 27526"/>
              </a:avLst>
            </a:prstGeom>
            <a:solidFill>
              <a:srgbClr val="FF0000">
                <a:alpha val="82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dirty="0"/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GB" dirty="0"/>
            </a:p>
          </p:txBody>
        </p:sp>
        <p:sp>
          <p:nvSpPr>
            <p:cNvPr id="3" name="TextBox 2"/>
            <p:cNvSpPr txBox="1"/>
            <p:nvPr/>
          </p:nvSpPr>
          <p:spPr>
            <a:xfrm rot="2037966">
              <a:off x="5096919" y="3049769"/>
              <a:ext cx="23436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Deep learning</a:t>
              </a: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30703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Model-based</a:t>
            </a:r>
          </a:p>
        </p:txBody>
      </p:sp>
      <p:pic>
        <p:nvPicPr>
          <p:cNvPr id="2054" name="Picture 6" descr="Image result for opensim a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2282552" cy="49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Image result for opensim a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62" name="Picture 14" descr="Image result for opensim a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262" y="1143000"/>
            <a:ext cx="2920802" cy="230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ars.els-cdn.com/content/image/3-s2.0-B9780128129395000112-f11-08-9780128129395.jpg?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74" y="3605496"/>
            <a:ext cx="344592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243" y="5706780"/>
            <a:ext cx="5482791" cy="9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52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5057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EMG basic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Motor Unit Action Potential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Typically, each motor-neuron innervates several hundred muscle fibers (innervation ratio)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Motor Unit Action Potential (MUAP) = summed electrical activity of all muscle fibers activated within the motor unit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Muscle force increased through higher recruitment and increased rate coding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600" dirty="0"/>
          </a:p>
          <a:p>
            <a:pPr eaLnBrk="1" hangingPunct="1">
              <a:lnSpc>
                <a:spcPct val="90000"/>
              </a:lnSpc>
            </a:pPr>
            <a:endParaRPr lang="en-US" altLang="en-US" sz="1600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242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610010"/>
            <a:ext cx="7821554" cy="43335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35302A-50A7-4076-B155-585EA955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200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EMG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Inserted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Fine-wire (Intra </a:t>
            </a:r>
            <a:r>
              <a:rPr lang="en-GB" dirty="0" err="1"/>
              <a:t>Musular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Needle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Implanted</a:t>
            </a:r>
          </a:p>
          <a:p>
            <a:endParaRPr lang="en-GB" dirty="0"/>
          </a:p>
          <a:p>
            <a:r>
              <a:rPr lang="en-GB" dirty="0"/>
              <a:t>Surface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 err="1"/>
              <a:t>Extramuscular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851889"/>
            <a:ext cx="3710340" cy="32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4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Fine-wire/Needle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Extremely sensitive</a:t>
            </a:r>
          </a:p>
          <a:p>
            <a:pPr lvl="1"/>
            <a:r>
              <a:rPr lang="en-GB" dirty="0"/>
              <a:t>Record the activity of a single motor unit</a:t>
            </a:r>
          </a:p>
          <a:p>
            <a:pPr lvl="1"/>
            <a:r>
              <a:rPr lang="en-GB" dirty="0"/>
              <a:t>Access to deep musculature</a:t>
            </a:r>
          </a:p>
          <a:p>
            <a:pPr lvl="1"/>
            <a:r>
              <a:rPr lang="en-GB" dirty="0"/>
              <a:t>Little cross-talk concern</a:t>
            </a:r>
          </a:p>
          <a:p>
            <a:pPr lvl="1"/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Requires medical personnel, certification</a:t>
            </a:r>
          </a:p>
          <a:p>
            <a:pPr lvl="1"/>
            <a:r>
              <a:rPr lang="en-GB" dirty="0"/>
              <a:t>Repositioning nearly impossible</a:t>
            </a:r>
          </a:p>
          <a:p>
            <a:pPr lvl="1"/>
            <a:r>
              <a:rPr lang="en-GB" dirty="0"/>
              <a:t>Detection area may not be representative of entire muscle</a:t>
            </a:r>
          </a:p>
        </p:txBody>
      </p:sp>
    </p:spTree>
    <p:extLst>
      <p:ext uri="{BB962C8B-B14F-4D97-AF65-F5344CB8AC3E}">
        <p14:creationId xmlns:p14="http://schemas.microsoft.com/office/powerpoint/2010/main" val="360521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Electrodes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Quick, easy to apply</a:t>
            </a:r>
          </a:p>
          <a:p>
            <a:pPr lvl="1"/>
            <a:r>
              <a:rPr lang="en-GB" dirty="0"/>
              <a:t>No medical supervision, nor required certification</a:t>
            </a:r>
          </a:p>
          <a:p>
            <a:pPr lvl="1"/>
            <a:r>
              <a:rPr lang="en-GB" dirty="0"/>
              <a:t>Minimal discomfort</a:t>
            </a:r>
          </a:p>
          <a:p>
            <a:pPr lvl="1"/>
            <a:r>
              <a:rPr lang="en-GB" dirty="0"/>
              <a:t>Easy to reposition</a:t>
            </a:r>
          </a:p>
          <a:p>
            <a:pPr lvl="1"/>
            <a:r>
              <a:rPr lang="en-GB" dirty="0"/>
              <a:t>Disposable </a:t>
            </a:r>
          </a:p>
          <a:p>
            <a:pPr lvl="1"/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Generally used only for superficial muscles</a:t>
            </a:r>
          </a:p>
          <a:p>
            <a:pPr lvl="1"/>
            <a:r>
              <a:rPr lang="en-GB" dirty="0"/>
              <a:t>Cross-talk concerns</a:t>
            </a:r>
          </a:p>
          <a:p>
            <a:pPr lvl="1"/>
            <a:r>
              <a:rPr lang="en-GB" dirty="0"/>
              <a:t>No standard electrode placement</a:t>
            </a:r>
          </a:p>
          <a:p>
            <a:pPr lvl="1"/>
            <a:r>
              <a:rPr lang="en-GB" dirty="0"/>
              <a:t>May affect movement patterns of subject</a:t>
            </a:r>
          </a:p>
          <a:p>
            <a:pPr lvl="1"/>
            <a:endParaRPr lang="en-GB" sz="2000" dirty="0"/>
          </a:p>
          <a:p>
            <a:r>
              <a:rPr lang="en-GB" b="1" i="1" dirty="0">
                <a:solidFill>
                  <a:srgbClr val="FF0000"/>
                </a:solidFill>
              </a:rPr>
              <a:t>The most common and widely used in practice</a:t>
            </a:r>
          </a:p>
        </p:txBody>
      </p:sp>
    </p:spTree>
    <p:extLst>
      <p:ext uri="{BB962C8B-B14F-4D97-AF65-F5344CB8AC3E}">
        <p14:creationId xmlns:p14="http://schemas.microsoft.com/office/powerpoint/2010/main" val="139191522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caoimhino:Applications:Microsoft Office 2004:Templates:Presentations:Designs:Blank Presentation</Template>
  <TotalTime>15094</TotalTime>
  <Words>1267</Words>
  <Application>Microsoft Office PowerPoint</Application>
  <PresentationFormat>On-screen Show (4:3)</PresentationFormat>
  <Paragraphs>230</Paragraphs>
  <Slides>44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Lucida Grande</vt:lpstr>
      <vt:lpstr>Arial</vt:lpstr>
      <vt:lpstr>Cambria Math</vt:lpstr>
      <vt:lpstr>Tahoma</vt:lpstr>
      <vt:lpstr>Wingdings</vt:lpstr>
      <vt:lpstr>Blank Presentation</vt:lpstr>
      <vt:lpstr>1_Blank Presentation</vt:lpstr>
      <vt:lpstr>Physiological signal introduction and processing</vt:lpstr>
      <vt:lpstr>Functional Characteristics</vt:lpstr>
      <vt:lpstr>Sequence in skeletal muscle contraction </vt:lpstr>
      <vt:lpstr>EMG basic</vt:lpstr>
      <vt:lpstr>EMG basic</vt:lpstr>
      <vt:lpstr>PowerPoint Presentation</vt:lpstr>
      <vt:lpstr>Types of EMG electrodes</vt:lpstr>
      <vt:lpstr>Fine-wire/Needle Electrodes</vt:lpstr>
      <vt:lpstr>Surface Electrodes</vt:lpstr>
      <vt:lpstr>Surface electrode placement</vt:lpstr>
      <vt:lpstr>PowerPoint Presentation</vt:lpstr>
      <vt:lpstr>Factors influencing the EMG signal</vt:lpstr>
      <vt:lpstr>Factors influencing the EMG signal</vt:lpstr>
      <vt:lpstr>PowerPoint Presentation</vt:lpstr>
      <vt:lpstr>Factors influencing the EMG signal</vt:lpstr>
      <vt:lpstr>PowerPoint Presentation</vt:lpstr>
      <vt:lpstr>Factors influencing the EMG signal</vt:lpstr>
      <vt:lpstr>EMG signal processing</vt:lpstr>
      <vt:lpstr>Time Domain Vs Frequency</vt:lpstr>
      <vt:lpstr>PowerPoint Presentation</vt:lpstr>
      <vt:lpstr>Time Domain: Rectification</vt:lpstr>
      <vt:lpstr>Example</vt:lpstr>
      <vt:lpstr>Example</vt:lpstr>
      <vt:lpstr>Smoothing</vt:lpstr>
      <vt:lpstr>Moving Window</vt:lpstr>
      <vt:lpstr>Example</vt:lpstr>
      <vt:lpstr>PowerPoint Presentation</vt:lpstr>
      <vt:lpstr>PowerPoint Presentation</vt:lpstr>
      <vt:lpstr>Why rectification and moving average???</vt:lpstr>
      <vt:lpstr>PowerPoint Presentation</vt:lpstr>
      <vt:lpstr>Power Spectrum</vt:lpstr>
      <vt:lpstr>Example</vt:lpstr>
      <vt:lpstr>Solution</vt:lpstr>
      <vt:lpstr>Solution</vt:lpstr>
      <vt:lpstr>Fatigue analysis</vt:lpstr>
      <vt:lpstr>PowerPoint Presentation</vt:lpstr>
      <vt:lpstr>Example (previous example paper)</vt:lpstr>
      <vt:lpstr>PowerPoint Presentation</vt:lpstr>
      <vt:lpstr>How to use EMG to control prosthetic arm</vt:lpstr>
      <vt:lpstr>More complex EMG signal processing</vt:lpstr>
      <vt:lpstr>PowerPoint Presentation</vt:lpstr>
      <vt:lpstr>PowerPoint Presentation</vt:lpstr>
      <vt:lpstr>Model-based</vt:lpstr>
      <vt:lpstr>PowerPoint Presentation</vt:lpstr>
    </vt:vector>
  </TitlesOfParts>
  <Company>steve wilson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steve wilson</dc:creator>
  <cp:lastModifiedBy>Zhiqiang Zhang</cp:lastModifiedBy>
  <cp:revision>432</cp:revision>
  <cp:lastPrinted>2018-02-28T16:23:30Z</cp:lastPrinted>
  <dcterms:created xsi:type="dcterms:W3CDTF">2010-09-11T14:04:22Z</dcterms:created>
  <dcterms:modified xsi:type="dcterms:W3CDTF">2024-04-29T11:59:34Z</dcterms:modified>
</cp:coreProperties>
</file>